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58" r:id="rId1"/>
  </p:sldMasterIdLst>
  <p:notesMasterIdLst>
    <p:notesMasterId r:id="rId15"/>
  </p:notesMasterIdLst>
  <p:sldIdLst>
    <p:sldId id="256" r:id="rId2"/>
    <p:sldId id="257" r:id="rId3"/>
    <p:sldId id="258" r:id="rId4"/>
    <p:sldId id="259" r:id="rId5"/>
    <p:sldId id="260" r:id="rId6"/>
    <p:sldId id="261" r:id="rId7"/>
    <p:sldId id="262" r:id="rId8"/>
    <p:sldId id="264" r:id="rId9"/>
    <p:sldId id="269" r:id="rId10"/>
    <p:sldId id="263" r:id="rId11"/>
    <p:sldId id="270" r:id="rId12"/>
    <p:sldId id="265" r:id="rId13"/>
    <p:sldId id="271" r:id="rId14"/>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2" d="100"/>
          <a:sy n="62" d="100"/>
        </p:scale>
        <p:origin x="804" y="5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theme" Target="theme/theme1.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viewProps" Target="viewProps.xml" /><Relationship Id="rId2" Type="http://schemas.openxmlformats.org/officeDocument/2006/relationships/slide" Target="slides/slide1.xml" /><Relationship Id="rId16" Type="http://schemas.openxmlformats.org/officeDocument/2006/relationships/presProps" Target="pres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notesMaster" Target="notesMasters/notesMaster1.xml" /><Relationship Id="rId10" Type="http://schemas.openxmlformats.org/officeDocument/2006/relationships/slide" Target="slides/slide9.xml" /><Relationship Id="rId19" Type="http://schemas.openxmlformats.org/officeDocument/2006/relationships/tableStyles" Target="tableStyle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84B86612-B127-4CD0-BF15-66D49A7175F7}" type="datetimeFigureOut">
              <a:rPr lang="en-IN" smtClean="0"/>
              <a:t>04-09-2025</a:t>
            </a:fld>
            <a:endParaRPr lang="en-IN"/>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F7F439ED-1E90-4106-847A-8EF19031FE2F}" type="slidenum">
              <a:rPr lang="en-IN" smtClean="0"/>
              <a:t>‹#›</a:t>
            </a:fld>
            <a:endParaRPr lang="en-IN"/>
          </a:p>
        </p:txBody>
      </p:sp>
    </p:spTree>
    <p:extLst>
      <p:ext uri="{BB962C8B-B14F-4D97-AF65-F5344CB8AC3E}">
        <p14:creationId xmlns:p14="http://schemas.microsoft.com/office/powerpoint/2010/main" val="2918557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7F439ED-1E90-4106-847A-8EF19031FE2F}" type="slidenum">
              <a:rPr lang="en-IN" smtClean="0"/>
              <a:t>1</a:t>
            </a:fld>
            <a:endParaRPr lang="en-IN"/>
          </a:p>
        </p:txBody>
      </p:sp>
    </p:spTree>
    <p:extLst>
      <p:ext uri="{BB962C8B-B14F-4D97-AF65-F5344CB8AC3E}">
        <p14:creationId xmlns:p14="http://schemas.microsoft.com/office/powerpoint/2010/main" val="4043535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9/4/2025</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990741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78688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661922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138513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401806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170433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959160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27997126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96241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195574" y="2067305"/>
            <a:ext cx="5800851" cy="518160"/>
          </a:xfrm>
          <a:prstGeom prst="rect">
            <a:avLst/>
          </a:prstGeom>
        </p:spPr>
        <p:txBody>
          <a:bodyPr wrap="square" lIns="0" tIns="0" rIns="0" bIns="0">
            <a:spAutoFit/>
          </a:bodyPr>
          <a:lstStyle>
            <a:lvl1pPr>
              <a:defRPr sz="3200" b="0" i="0">
                <a:solidFill>
                  <a:schemeClr val="tx1"/>
                </a:solidFill>
                <a:latin typeface="Trebuchet MS"/>
                <a:cs typeface="Trebuchet MS"/>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9/4/2025</a:t>
            </a:fld>
            <a:endParaRPr lang="en-US"/>
          </a:p>
        </p:txBody>
      </p:sp>
      <p:sp>
        <p:nvSpPr>
          <p:cNvPr id="6" name="Holder 6"/>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extLst>
      <p:ext uri="{BB962C8B-B14F-4D97-AF65-F5344CB8AC3E}">
        <p14:creationId xmlns:p14="http://schemas.microsoft.com/office/powerpoint/2010/main" val="2178572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77422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29443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82727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40680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17193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9/4/2025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61309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9111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17167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slideLayout" Target="../slideLayouts/slideLayout1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theme" Target="../theme/theme1.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9/4/2025</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96856403"/>
      </p:ext>
    </p:extLst>
  </p:cSld>
  <p:clrMap bg1="dk1" tx1="lt1" bg2="dk2" tx2="lt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 id="2147483873" r:id="rId15"/>
    <p:sldLayoutId id="2147483874" r:id="rId16"/>
    <p:sldLayoutId id="2147483875" r:id="rId17"/>
    <p:sldLayoutId id="2147483876" r:id="rId18"/>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8.xml" /></Relationships>
</file>

<file path=ppt/slides/_rels/slide10.xml.rels><?xml version="1.0" encoding="UTF-8" standalone="yes"?>
<Relationships xmlns="http://schemas.openxmlformats.org/package/2006/relationships"><Relationship Id="rId3" Type="http://schemas.openxmlformats.org/officeDocument/2006/relationships/image" Target="../media/image9.jpeg" /><Relationship Id="rId2" Type="http://schemas.openxmlformats.org/officeDocument/2006/relationships/image" Target="../media/image8.jpeg" /><Relationship Id="rId1" Type="http://schemas.openxmlformats.org/officeDocument/2006/relationships/slideLayout" Target="../slideLayouts/slideLayout6.xml" /></Relationships>
</file>

<file path=ppt/slides/_rels/slide11.xml.rels><?xml version="1.0" encoding="UTF-8" standalone="yes"?>
<Relationships xmlns="http://schemas.openxmlformats.org/package/2006/relationships"><Relationship Id="rId2" Type="http://schemas.openxmlformats.org/officeDocument/2006/relationships/hyperlink" Target="https://kanmani-debug.github.io/Myprofile/" TargetMode="External" /><Relationship Id="rId1" Type="http://schemas.openxmlformats.org/officeDocument/2006/relationships/slideLayout" Target="../slideLayouts/slideLayout6.xml" /></Relationships>
</file>

<file path=ppt/slides/_rels/slide12.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6.xml" /></Relationships>
</file>

<file path=ppt/slides/_rels/slide4.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6.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ctrTitle"/>
          </p:nvPr>
        </p:nvSpPr>
        <p:spPr>
          <a:xfrm>
            <a:off x="771950" y="764106"/>
            <a:ext cx="7906614" cy="1001556"/>
          </a:xfrm>
          <a:prstGeom prst="rect">
            <a:avLst/>
          </a:prstGeom>
        </p:spPr>
        <p:txBody>
          <a:bodyPr vert="horz" wrap="square" lIns="0" tIns="16510" rIns="0" bIns="0" rtlCol="0">
            <a:spAutoFit/>
          </a:bodyPr>
          <a:lstStyle/>
          <a:p>
            <a:pPr marL="3213735">
              <a:spcBef>
                <a:spcPts val="130"/>
              </a:spcBef>
            </a:pPr>
            <a:r>
              <a:rPr lang="en-US" b="1" i="0" dirty="0">
                <a:effectLst/>
                <a:latin typeface="Times New Roman" panose="02020603050405020304" pitchFamily="18" charset="0"/>
                <a:cs typeface="Times New Roman" panose="02020603050405020304" pitchFamily="18" charset="0"/>
              </a:rPr>
              <a:t>Digital  Portfolio </a:t>
            </a:r>
            <a:br>
              <a:rPr lang="en-US" b="1" i="0" dirty="0">
                <a:effectLst/>
                <a:latin typeface="Roboto" panose="020F0502020204030204" pitchFamily="2" charset="0"/>
              </a:rPr>
            </a:br>
            <a:endParaRPr spc="15" dirty="0"/>
          </a:p>
        </p:txBody>
      </p:sp>
      <p:sp>
        <p:nvSpPr>
          <p:cNvPr id="11" name="object 11"/>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1</a:t>
            </a:fld>
            <a:endParaRPr spc="10" dirty="0"/>
          </a:p>
        </p:txBody>
      </p:sp>
      <p:sp>
        <p:nvSpPr>
          <p:cNvPr id="14" name="TextBox 13">
            <a:extLst>
              <a:ext uri="{FF2B5EF4-FFF2-40B4-BE49-F238E27FC236}">
                <a16:creationId xmlns:a16="http://schemas.microsoft.com/office/drawing/2014/main" id="{D55ADE35-C35B-07C1-F5AA-C33B3DDB802E}"/>
              </a:ext>
            </a:extLst>
          </p:cNvPr>
          <p:cNvSpPr txBox="1"/>
          <p:nvPr/>
        </p:nvSpPr>
        <p:spPr>
          <a:xfrm>
            <a:off x="1803229" y="2459504"/>
            <a:ext cx="8585541" cy="1938992"/>
          </a:xfrm>
          <a:prstGeom prst="rect">
            <a:avLst/>
          </a:prstGeom>
          <a:noFill/>
        </p:spPr>
        <p:txBody>
          <a:bodyPr wrap="square" lIns="91440" tIns="45720" rIns="91440" bIns="45720" rtlCol="0" anchor="t">
            <a:spAutoFit/>
          </a:bodyPr>
          <a:lstStyle/>
          <a:p>
            <a:r>
              <a:rPr lang="en-US" sz="2400" dirty="0"/>
              <a:t>STUDENT NAME:</a:t>
            </a:r>
            <a:r>
              <a:rPr lang="en-US" sz="2400" b="1" i="1" dirty="0"/>
              <a:t> </a:t>
            </a:r>
            <a:r>
              <a:rPr lang="en-US" sz="2400" b="1" i="1" dirty="0" err="1"/>
              <a:t>Kanmani</a:t>
            </a:r>
            <a:r>
              <a:rPr lang="en-US" sz="2400" b="1" i="1" dirty="0"/>
              <a:t> M</a:t>
            </a:r>
          </a:p>
          <a:p>
            <a:r>
              <a:rPr lang="en-US" sz="2400" dirty="0"/>
              <a:t>REGISTER NO AND NMID: </a:t>
            </a:r>
            <a:r>
              <a:rPr lang="en-US" sz="2400" b="1" i="1" dirty="0"/>
              <a:t>asunm1112401111033016</a:t>
            </a:r>
            <a:endParaRPr lang="en-US" sz="2400" b="1" i="1" dirty="0">
              <a:cs typeface="Calibri"/>
            </a:endParaRPr>
          </a:p>
          <a:p>
            <a:r>
              <a:rPr lang="en-US" sz="2400" dirty="0"/>
              <a:t>DEPARTMENT: </a:t>
            </a:r>
            <a:r>
              <a:rPr lang="en-US" sz="2400" b="1" i="1" dirty="0"/>
              <a:t>BCA</a:t>
            </a:r>
          </a:p>
          <a:p>
            <a:r>
              <a:rPr lang="en-US" sz="2400" dirty="0"/>
              <a:t>COLLEGE: </a:t>
            </a:r>
            <a:r>
              <a:rPr lang="en-US" sz="2400" b="1" i="1" dirty="0"/>
              <a:t>L. N. Government College, </a:t>
            </a:r>
            <a:r>
              <a:rPr lang="en-US" sz="2400" b="1" i="1" dirty="0" err="1"/>
              <a:t>Ponneri</a:t>
            </a:r>
            <a:r>
              <a:rPr lang="en-US" sz="2400" b="1" i="1" dirty="0"/>
              <a:t>/Madras University </a:t>
            </a:r>
          </a:p>
          <a:p>
            <a:r>
              <a:rPr lang="en-US" sz="2400" dirty="0"/>
              <a:t>           </a:t>
            </a:r>
            <a:endParaRPr lang="en-IN" sz="2400" dirty="0"/>
          </a:p>
        </p:txBody>
      </p:sp>
      <p:sp>
        <p:nvSpPr>
          <p:cNvPr id="2" name="TextBox 1">
            <a:extLst>
              <a:ext uri="{FF2B5EF4-FFF2-40B4-BE49-F238E27FC236}">
                <a16:creationId xmlns:a16="http://schemas.microsoft.com/office/drawing/2014/main" id="{30C7EE94-71E4-B268-7BD8-A56FF7F95F5C}"/>
              </a:ext>
            </a:extLst>
          </p:cNvPr>
          <p:cNvSpPr txBox="1"/>
          <p:nvPr/>
        </p:nvSpPr>
        <p:spPr>
          <a:xfrm>
            <a:off x="5179562" y="2514600"/>
            <a:ext cx="1828800" cy="1828800"/>
          </a:xfrm>
          <a:prstGeom prst="rect">
            <a:avLst/>
          </a:prstGeom>
          <a:noFill/>
        </p:spPr>
        <p:txBody>
          <a:bodyPr wrap="square" rtlCol="0">
            <a:spAutoFit/>
          </a:bodyPr>
          <a:lstStyle/>
          <a:p>
            <a:pPr algn="l"/>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7" name="object 7"/>
          <p:cNvSpPr txBox="1">
            <a:spLocks noGrp="1"/>
          </p:cNvSpPr>
          <p:nvPr>
            <p:ph type="title"/>
          </p:nvPr>
        </p:nvSpPr>
        <p:spPr>
          <a:xfrm>
            <a:off x="686182" y="371527"/>
            <a:ext cx="8480425" cy="670696"/>
          </a:xfrm>
          <a:prstGeom prst="rect">
            <a:avLst/>
          </a:prstGeom>
        </p:spPr>
        <p:txBody>
          <a:bodyPr vert="horz" wrap="square" lIns="0" tIns="16510" rIns="0" bIns="0" rtlCol="0">
            <a:spAutoFit/>
          </a:bodyPr>
          <a:lstStyle/>
          <a:p>
            <a:pPr marL="12700">
              <a:lnSpc>
                <a:spcPct val="100000"/>
              </a:lnSpc>
              <a:spcBef>
                <a:spcPts val="130"/>
              </a:spcBef>
            </a:pPr>
            <a:r>
              <a:rPr lang="en-IN" sz="4250" b="1" spc="15" dirty="0"/>
              <a:t>RESULTS AND SCREENSHOTS</a:t>
            </a:r>
            <a:endParaRPr sz="4250" b="1" dirty="0"/>
          </a:p>
        </p:txBody>
      </p:sp>
      <p:sp>
        <p:nvSpPr>
          <p:cNvPr id="8" name="object 8"/>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10</a:t>
            </a:fld>
            <a:endParaRPr sz="1100">
              <a:latin typeface="Trebuchet MS"/>
              <a:cs typeface="Trebuchet MS"/>
            </a:endParaRPr>
          </a:p>
        </p:txBody>
      </p:sp>
      <p:sp>
        <p:nvSpPr>
          <p:cNvPr id="9" name="TextBox 8">
            <a:extLst>
              <a:ext uri="{FF2B5EF4-FFF2-40B4-BE49-F238E27FC236}">
                <a16:creationId xmlns:a16="http://schemas.microsoft.com/office/drawing/2014/main" id="{FAD9CEB2-36E1-0550-426B-2FAF97882044}"/>
              </a:ext>
            </a:extLst>
          </p:cNvPr>
          <p:cNvSpPr txBox="1"/>
          <p:nvPr/>
        </p:nvSpPr>
        <p:spPr>
          <a:xfrm>
            <a:off x="2743200" y="2354703"/>
            <a:ext cx="8534018" cy="954107"/>
          </a:xfrm>
          <a:prstGeom prst="rect">
            <a:avLst/>
          </a:prstGeom>
          <a:noFill/>
        </p:spPr>
        <p:txBody>
          <a:bodyPr wrap="square" rtlCol="0">
            <a:spAutoFit/>
          </a:bodyPr>
          <a:lstStyle/>
          <a:p>
            <a:pPr algn="l">
              <a:buFont typeface="Arial" panose="020B0604020202020204" pitchFamily="34" charset="0"/>
              <a:buChar char="•"/>
            </a:pPr>
            <a:endParaRPr lang="en-US" sz="2800" b="0" i="0" dirty="0">
              <a:solidFill>
                <a:srgbClr val="0D0D0D"/>
              </a:solidFill>
              <a:effectLst/>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6FB73F86-8AE5-3D3C-DA32-51B3BFA263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3343" y="1320329"/>
            <a:ext cx="3760495" cy="5344778"/>
          </a:xfrm>
          <a:prstGeom prst="rect">
            <a:avLst/>
          </a:prstGeom>
        </p:spPr>
      </p:pic>
      <p:pic>
        <p:nvPicPr>
          <p:cNvPr id="6" name="Picture 5">
            <a:extLst>
              <a:ext uri="{FF2B5EF4-FFF2-40B4-BE49-F238E27FC236}">
                <a16:creationId xmlns:a16="http://schemas.microsoft.com/office/drawing/2014/main" id="{D1ABF4AC-D2A7-69CB-E9E7-D03D779DE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1705" y="1150555"/>
            <a:ext cx="3829948" cy="541866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2F402-27EC-511F-F589-15D97212BD29}"/>
              </a:ext>
            </a:extLst>
          </p:cNvPr>
          <p:cNvSpPr>
            <a:spLocks noGrp="1"/>
          </p:cNvSpPr>
          <p:nvPr>
            <p:ph type="title"/>
          </p:nvPr>
        </p:nvSpPr>
        <p:spPr/>
        <p:txBody>
          <a:bodyPr>
            <a:normAutofit/>
          </a:bodyPr>
          <a:lstStyle/>
          <a:p>
            <a:r>
              <a:rPr lang="en-US" sz="4000" b="1" dirty="0" err="1"/>
              <a:t>Github</a:t>
            </a:r>
            <a:r>
              <a:rPr lang="en-US" sz="4000" b="1" dirty="0"/>
              <a:t> link</a:t>
            </a:r>
          </a:p>
        </p:txBody>
      </p:sp>
      <p:sp>
        <p:nvSpPr>
          <p:cNvPr id="6" name="TextBox 5">
            <a:extLst>
              <a:ext uri="{FF2B5EF4-FFF2-40B4-BE49-F238E27FC236}">
                <a16:creationId xmlns:a16="http://schemas.microsoft.com/office/drawing/2014/main" id="{655AE660-9340-B4C3-0BEF-B5E28154FB20}"/>
              </a:ext>
            </a:extLst>
          </p:cNvPr>
          <p:cNvSpPr txBox="1"/>
          <p:nvPr/>
        </p:nvSpPr>
        <p:spPr>
          <a:xfrm>
            <a:off x="3046981" y="3244334"/>
            <a:ext cx="6093962" cy="369332"/>
          </a:xfrm>
          <a:prstGeom prst="rect">
            <a:avLst/>
          </a:prstGeom>
          <a:noFill/>
        </p:spPr>
        <p:txBody>
          <a:bodyPr wrap="square">
            <a:spAutoFit/>
          </a:bodyPr>
          <a:lstStyle/>
          <a:p>
            <a:r>
              <a:rPr lang="en-US" dirty="0"/>
              <a:t>https://kanmani-debug.github.io/Myprofile/</a:t>
            </a:r>
          </a:p>
        </p:txBody>
      </p:sp>
      <p:sp>
        <p:nvSpPr>
          <p:cNvPr id="8" name="TextBox 7">
            <a:extLst>
              <a:ext uri="{FF2B5EF4-FFF2-40B4-BE49-F238E27FC236}">
                <a16:creationId xmlns:a16="http://schemas.microsoft.com/office/drawing/2014/main" id="{18ED17BE-437F-249D-2261-21352DDBE8E1}"/>
              </a:ext>
            </a:extLst>
          </p:cNvPr>
          <p:cNvSpPr txBox="1"/>
          <p:nvPr/>
        </p:nvSpPr>
        <p:spPr>
          <a:xfrm>
            <a:off x="3046981" y="3244334"/>
            <a:ext cx="6093962" cy="646331"/>
          </a:xfrm>
          <a:prstGeom prst="rect">
            <a:avLst/>
          </a:prstGeom>
          <a:noFill/>
        </p:spPr>
        <p:txBody>
          <a:bodyPr wrap="square">
            <a:spAutoFit/>
          </a:bodyPr>
          <a:lstStyle/>
          <a:p>
            <a:r>
              <a:rPr lang="en-US" dirty="0">
                <a:hlinkClick r:id="rId2"/>
              </a:rPr>
              <a:t>https://kanmani-debug.github.io/Myprofile/</a:t>
            </a:r>
            <a:endParaRPr lang="en-US" dirty="0"/>
          </a:p>
          <a:p>
            <a:endParaRPr lang="en-US" dirty="0"/>
          </a:p>
        </p:txBody>
      </p:sp>
    </p:spTree>
    <p:extLst>
      <p:ext uri="{BB962C8B-B14F-4D97-AF65-F5344CB8AC3E}">
        <p14:creationId xmlns:p14="http://schemas.microsoft.com/office/powerpoint/2010/main" val="3664844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718965" y="292404"/>
            <a:ext cx="3482786" cy="567463"/>
          </a:xfrm>
          <a:prstGeom prst="rect">
            <a:avLst/>
          </a:prstGeom>
        </p:spPr>
        <p:txBody>
          <a:bodyPr vert="horz" wrap="square" lIns="0" tIns="13335" rIns="0" bIns="0" rtlCol="0">
            <a:spAutoFit/>
          </a:bodyPr>
          <a:lstStyle/>
          <a:p>
            <a:pPr marL="12700">
              <a:lnSpc>
                <a:spcPct val="100000"/>
              </a:lnSpc>
              <a:spcBef>
                <a:spcPts val="105"/>
              </a:spcBef>
            </a:pPr>
            <a:r>
              <a:rPr lang="en-IN" b="1" dirty="0"/>
              <a:t>CONCLUSION</a:t>
            </a:r>
            <a:endParaRPr b="1" dirty="0"/>
          </a:p>
        </p:txBody>
      </p:sp>
      <p:sp>
        <p:nvSpPr>
          <p:cNvPr id="2" name="Text Placeholder 1">
            <a:extLst>
              <a:ext uri="{FF2B5EF4-FFF2-40B4-BE49-F238E27FC236}">
                <a16:creationId xmlns:a16="http://schemas.microsoft.com/office/drawing/2014/main" id="{6B0204B7-23FB-9043-651F-C3932A86F169}"/>
              </a:ext>
            </a:extLst>
          </p:cNvPr>
          <p:cNvSpPr>
            <a:spLocks noGrp="1"/>
          </p:cNvSpPr>
          <p:nvPr>
            <p:ph idx="1"/>
          </p:nvPr>
        </p:nvSpPr>
        <p:spPr>
          <a:xfrm>
            <a:off x="201628" y="1282281"/>
            <a:ext cx="8231231" cy="4914701"/>
          </a:xfrm>
        </p:spPr>
        <p:txBody>
          <a:bodyPr>
            <a:noAutofit/>
          </a:bodyPr>
          <a:lstStyle/>
          <a:p>
            <a:pPr marL="285750" indent="-285750">
              <a:buFont typeface="Arial" panose="020B0604020202020204" pitchFamily="34" charset="0"/>
              <a:buChar char="•"/>
            </a:pPr>
            <a:r>
              <a:rPr lang="en-US" dirty="0"/>
              <a:t>Machine Learning is unlocking the power of data and driving innovation.
The projects in this portfolio demonstrate practical knowledge of AI, ML, Data Science, and real-world applications.
Customer Churn Prediction helps businesses retain valuable customers through data-driven insights.
Sentiment Analysis on Social Media enables organizations to understand public opinion and improve engagement.
Predictive Healthcare (Disease Prediction) supports early diagnosis and promotes affordable, accessible medical care.
The portfolio highlights technical expertise, creativity, and problem-solving abilities.
It is valuable for students, researchers, startups, and industry professionals exploring ML solutions.
These projects enhance career opportunities and contribute to the advancement of digital innovation.
In conclusion, Machine Learning projects showcased in this portfolio act as a gateway to smarter businesses, healthier lives, and a data-driven future.</a:t>
            </a:r>
          </a:p>
        </p:txBody>
      </p:sp>
      <p:sp>
        <p:nvSpPr>
          <p:cNvPr id="9" name="object 9"/>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12</a:t>
            </a:fld>
            <a:endParaRPr sz="1100">
              <a:latin typeface="Trebuchet MS"/>
              <a:cs typeface="Trebuchet MS"/>
            </a:endParaRPr>
          </a:p>
        </p:txBody>
      </p:sp>
      <p:sp>
        <p:nvSpPr>
          <p:cNvPr id="8" name="TextBox 7">
            <a:extLst>
              <a:ext uri="{FF2B5EF4-FFF2-40B4-BE49-F238E27FC236}">
                <a16:creationId xmlns:a16="http://schemas.microsoft.com/office/drawing/2014/main" id="{95E56952-DEB8-987C-FCD9-BE14CE2CD2EC}"/>
              </a:ext>
            </a:extLst>
          </p:cNvPr>
          <p:cNvSpPr txBox="1"/>
          <p:nvPr/>
        </p:nvSpPr>
        <p:spPr>
          <a:xfrm>
            <a:off x="5181600" y="2514600"/>
            <a:ext cx="1828800" cy="1828800"/>
          </a:xfrm>
          <a:prstGeom prst="rect">
            <a:avLst/>
          </a:prstGeom>
          <a:noFill/>
        </p:spPr>
        <p:txBody>
          <a:bodyPr wrap="square" rtlCol="0">
            <a:spAutoFit/>
          </a:bodyPr>
          <a:lstStyle/>
          <a:p>
            <a:pPr algn="l"/>
            <a:endParaRPr lang="en-US" dirty="0"/>
          </a:p>
        </p:txBody>
      </p:sp>
      <p:pic>
        <p:nvPicPr>
          <p:cNvPr id="4" name="Image 0" descr="preencoded.png">
            <a:extLst>
              <a:ext uri="{FF2B5EF4-FFF2-40B4-BE49-F238E27FC236}">
                <a16:creationId xmlns:a16="http://schemas.microsoft.com/office/drawing/2014/main" id="{E36538E8-83B2-9832-BFA5-436F7873EBCC}"/>
              </a:ext>
            </a:extLst>
          </p:cNvPr>
          <p:cNvPicPr>
            <a:picLocks noChangeAspect="1"/>
          </p:cNvPicPr>
          <p:nvPr/>
        </p:nvPicPr>
        <p:blipFill>
          <a:blip r:embed="rId2"/>
          <a:stretch>
            <a:fillRect/>
          </a:stretch>
        </p:blipFill>
        <p:spPr>
          <a:xfrm>
            <a:off x="8700210" y="1041320"/>
            <a:ext cx="3183573" cy="477535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FCC19E-BAA3-F748-775B-D4EB417C03AA}"/>
              </a:ext>
            </a:extLst>
          </p:cNvPr>
          <p:cNvSpPr>
            <a:spLocks noGrp="1"/>
          </p:cNvSpPr>
          <p:nvPr>
            <p:ph idx="1"/>
          </p:nvPr>
        </p:nvSpPr>
        <p:spPr>
          <a:xfrm>
            <a:off x="1968160" y="944057"/>
            <a:ext cx="8948407" cy="3151183"/>
          </a:xfrm>
        </p:spPr>
        <p:txBody>
          <a:bodyPr>
            <a:normAutofit/>
          </a:bodyPr>
          <a:lstStyle/>
          <a:p>
            <a:pPr marL="0" indent="0">
              <a:buNone/>
            </a:pPr>
            <a:r>
              <a:rPr lang="en-US" sz="9600" dirty="0">
                <a:latin typeface="Brush Script MT" panose="02000000000000000000" pitchFamily="2" charset="0"/>
                <a:ea typeface="Brush Script MT" panose="02000000000000000000" pitchFamily="2" charset="0"/>
              </a:rPr>
              <a:t>                   </a:t>
            </a:r>
            <a:r>
              <a:rPr lang="en-US" sz="4400" dirty="0">
                <a:latin typeface="Brush Script MT" panose="02000000000000000000" pitchFamily="2" charset="0"/>
                <a:ea typeface="Brush Script MT" panose="02000000000000000000" pitchFamily="2" charset="0"/>
              </a:rPr>
              <a:t>●◉✿◦•●◉✿Thank  you✿◉●•◦✿◉●</a:t>
            </a:r>
          </a:p>
        </p:txBody>
      </p:sp>
    </p:spTree>
    <p:extLst>
      <p:ext uri="{BB962C8B-B14F-4D97-AF65-F5344CB8AC3E}">
        <p14:creationId xmlns:p14="http://schemas.microsoft.com/office/powerpoint/2010/main" val="1607427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object 17"/>
          <p:cNvSpPr txBox="1">
            <a:spLocks noGrp="1"/>
          </p:cNvSpPr>
          <p:nvPr>
            <p:ph type="title"/>
          </p:nvPr>
        </p:nvSpPr>
        <p:spPr>
          <a:xfrm>
            <a:off x="6479990" y="794566"/>
            <a:ext cx="10131425" cy="670696"/>
          </a:xfrm>
          <a:prstGeom prst="rect">
            <a:avLst/>
          </a:prstGeom>
        </p:spPr>
        <p:txBody>
          <a:bodyPr vert="horz" wrap="square" lIns="0" tIns="16510" rIns="0" bIns="0" rtlCol="0">
            <a:spAutoFit/>
          </a:bodyPr>
          <a:lstStyle/>
          <a:p>
            <a:pPr marL="12700">
              <a:lnSpc>
                <a:spcPct val="100000"/>
              </a:lnSpc>
              <a:spcBef>
                <a:spcPts val="130"/>
              </a:spcBef>
            </a:pPr>
            <a:r>
              <a:rPr sz="4250" b="1" spc="5" dirty="0"/>
              <a:t>PROJECT</a:t>
            </a:r>
            <a:r>
              <a:rPr lang="en-US" sz="4250" b="1" spc="5" dirty="0"/>
              <a:t> </a:t>
            </a:r>
            <a:r>
              <a:rPr sz="4250" b="1" spc="-85" dirty="0"/>
              <a:t> </a:t>
            </a:r>
            <a:r>
              <a:rPr sz="4250" b="1" spc="25" dirty="0"/>
              <a:t>TITLE</a:t>
            </a:r>
            <a:endParaRPr sz="4250" b="1" dirty="0"/>
          </a:p>
        </p:txBody>
      </p:sp>
      <p:sp>
        <p:nvSpPr>
          <p:cNvPr id="21" name="Text Placeholder 20">
            <a:extLst>
              <a:ext uri="{FF2B5EF4-FFF2-40B4-BE49-F238E27FC236}">
                <a16:creationId xmlns:a16="http://schemas.microsoft.com/office/drawing/2014/main" id="{2D06083C-DA6F-197B-1D16-718D73534F64}"/>
              </a:ext>
            </a:extLst>
          </p:cNvPr>
          <p:cNvSpPr>
            <a:spLocks noGrp="1"/>
          </p:cNvSpPr>
          <p:nvPr>
            <p:ph idx="1"/>
          </p:nvPr>
        </p:nvSpPr>
        <p:spPr>
          <a:xfrm>
            <a:off x="5175084" y="3067632"/>
            <a:ext cx="6697939" cy="2258836"/>
          </a:xfrm>
        </p:spPr>
        <p:txBody>
          <a:bodyPr>
            <a:noAutofit/>
          </a:bodyPr>
          <a:lstStyle/>
          <a:p>
            <a:pPr marL="0" indent="0">
              <a:buNone/>
            </a:pPr>
            <a:r>
              <a:rPr lang="en-US" sz="4800" b="1" dirty="0">
                <a:solidFill>
                  <a:schemeClr val="accent3"/>
                </a:solidFill>
              </a:rPr>
              <a:t>Machine Learning: Unlocking The Power of Data</a:t>
            </a:r>
          </a:p>
        </p:txBody>
      </p:sp>
      <p:pic>
        <p:nvPicPr>
          <p:cNvPr id="3" name="Image 0" descr="preencoded.png">
            <a:extLst>
              <a:ext uri="{FF2B5EF4-FFF2-40B4-BE49-F238E27FC236}">
                <a16:creationId xmlns:a16="http://schemas.microsoft.com/office/drawing/2014/main" id="{80E0F37E-6E08-4CE5-E15B-65801FB67B8E}"/>
              </a:ext>
            </a:extLst>
          </p:cNvPr>
          <p:cNvPicPr>
            <a:picLocks noChangeAspect="1"/>
          </p:cNvPicPr>
          <p:nvPr/>
        </p:nvPicPr>
        <p:blipFill>
          <a:blip r:embed="rId2"/>
          <a:stretch>
            <a:fillRect/>
          </a:stretch>
        </p:blipFill>
        <p:spPr>
          <a:xfrm>
            <a:off x="-122246" y="0"/>
            <a:ext cx="4595084" cy="6892626"/>
          </a:xfrm>
          <a:prstGeom prst="rect">
            <a:avLst/>
          </a:prstGeom>
          <a:effectLst>
            <a:outerShdw blurRad="50800" dist="38100" algn="l" rotWithShape="0">
              <a:prstClr val="black">
                <a:alpha val="40000"/>
              </a:prst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object 21"/>
          <p:cNvSpPr txBox="1">
            <a:spLocks noGrp="1"/>
          </p:cNvSpPr>
          <p:nvPr>
            <p:ph type="title"/>
          </p:nvPr>
        </p:nvSpPr>
        <p:spPr>
          <a:xfrm>
            <a:off x="739774" y="441816"/>
            <a:ext cx="2939829" cy="629018"/>
          </a:xfrm>
          <a:prstGeom prst="rect">
            <a:avLst/>
          </a:prstGeom>
        </p:spPr>
        <p:txBody>
          <a:bodyPr vert="horz" wrap="square" lIns="0" tIns="13335" rIns="0" bIns="0" rtlCol="0">
            <a:spAutoFit/>
          </a:bodyPr>
          <a:lstStyle/>
          <a:p>
            <a:pPr marL="12700">
              <a:lnSpc>
                <a:spcPct val="100000"/>
              </a:lnSpc>
              <a:spcBef>
                <a:spcPts val="105"/>
              </a:spcBef>
            </a:pPr>
            <a:r>
              <a:rPr sz="4000" b="1" spc="25" dirty="0"/>
              <a:t>A</a:t>
            </a:r>
            <a:r>
              <a:rPr sz="4000" b="1" spc="-5" dirty="0"/>
              <a:t>G</a:t>
            </a:r>
            <a:r>
              <a:rPr sz="4000" b="1" spc="-35" dirty="0"/>
              <a:t>E</a:t>
            </a:r>
            <a:r>
              <a:rPr sz="4000" b="1" spc="15" dirty="0"/>
              <a:t>N</a:t>
            </a:r>
            <a:r>
              <a:rPr sz="4000" b="1" dirty="0"/>
              <a:t>DA</a:t>
            </a:r>
          </a:p>
        </p:txBody>
      </p:sp>
      <p:sp>
        <p:nvSpPr>
          <p:cNvPr id="23" name="TextBox 22">
            <a:extLst>
              <a:ext uri="{FF2B5EF4-FFF2-40B4-BE49-F238E27FC236}">
                <a16:creationId xmlns:a16="http://schemas.microsoft.com/office/drawing/2014/main" id="{D0827FA3-A9D4-0FE5-45BE-664C8C920E82}"/>
              </a:ext>
            </a:extLst>
          </p:cNvPr>
          <p:cNvSpPr txBox="1"/>
          <p:nvPr/>
        </p:nvSpPr>
        <p:spPr>
          <a:xfrm>
            <a:off x="739774" y="1799435"/>
            <a:ext cx="5029200" cy="4401205"/>
          </a:xfrm>
          <a:prstGeom prst="rect">
            <a:avLst/>
          </a:prstGeom>
          <a:noFill/>
        </p:spPr>
        <p:txBody>
          <a:bodyPr wrap="square" rtlCol="0">
            <a:spAutoFit/>
          </a:bodyPr>
          <a:lstStyle/>
          <a:p>
            <a:pPr marL="514350" indent="-514350" algn="l">
              <a:buFont typeface="+mj-lt"/>
              <a:buAutoNum type="arabicPeriod"/>
            </a:pPr>
            <a:r>
              <a:rPr lang="en-US" sz="2800" b="0" i="0" dirty="0">
                <a:effectLst/>
                <a:latin typeface="Times New Roman" panose="02020603050405020304" pitchFamily="18" charset="0"/>
                <a:cs typeface="Times New Roman" panose="02020603050405020304" pitchFamily="18" charset="0"/>
              </a:rPr>
              <a:t>Problem Statement</a:t>
            </a:r>
          </a:p>
          <a:p>
            <a:pPr marL="514350" indent="-514350" algn="l">
              <a:buFont typeface="+mj-lt"/>
              <a:buAutoNum type="arabicPeriod"/>
            </a:pPr>
            <a:r>
              <a:rPr lang="en-US" sz="2800" b="0" i="0" dirty="0">
                <a:effectLst/>
                <a:latin typeface="Times New Roman" panose="02020603050405020304" pitchFamily="18" charset="0"/>
                <a:cs typeface="Times New Roman" panose="02020603050405020304" pitchFamily="18" charset="0"/>
              </a:rPr>
              <a:t>Project Overview</a:t>
            </a:r>
          </a:p>
          <a:p>
            <a:pPr marL="514350" indent="-514350" algn="l">
              <a:buFont typeface="+mj-lt"/>
              <a:buAutoNum type="arabicPeriod"/>
            </a:pPr>
            <a:r>
              <a:rPr lang="en-US" sz="2800" b="0" i="0" dirty="0">
                <a:effectLst/>
                <a:latin typeface="Times New Roman" panose="02020603050405020304" pitchFamily="18" charset="0"/>
                <a:cs typeface="Times New Roman" panose="02020603050405020304" pitchFamily="18" charset="0"/>
              </a:rPr>
              <a:t>End Users</a:t>
            </a:r>
          </a:p>
          <a:p>
            <a:pPr marL="514350" indent="-514350" algn="l">
              <a:buFont typeface="+mj-lt"/>
              <a:buAutoNum type="arabicPeriod"/>
            </a:pPr>
            <a:r>
              <a:rPr lang="en-US" sz="2800" dirty="0">
                <a:latin typeface="Times New Roman" panose="02020603050405020304" pitchFamily="18" charset="0"/>
                <a:cs typeface="Times New Roman" panose="02020603050405020304" pitchFamily="18" charset="0"/>
              </a:rPr>
              <a:t>Tools and Technologies</a:t>
            </a:r>
            <a:endParaRPr lang="en-US" sz="2800" b="0" i="0" dirty="0">
              <a:effectLst/>
              <a:latin typeface="Times New Roman" panose="02020603050405020304" pitchFamily="18" charset="0"/>
              <a:cs typeface="Times New Roman" panose="02020603050405020304" pitchFamily="18" charset="0"/>
            </a:endParaRPr>
          </a:p>
          <a:p>
            <a:pPr marL="514350" indent="-514350" algn="l">
              <a:buFont typeface="+mj-lt"/>
              <a:buAutoNum type="arabicPeriod"/>
            </a:pPr>
            <a:r>
              <a:rPr lang="en-US" sz="2800" b="0" i="0" dirty="0">
                <a:effectLst/>
                <a:latin typeface="Times New Roman" panose="02020603050405020304" pitchFamily="18" charset="0"/>
                <a:cs typeface="Times New Roman" panose="02020603050405020304" pitchFamily="18" charset="0"/>
              </a:rPr>
              <a:t>Portfolio design and Layout</a:t>
            </a:r>
          </a:p>
          <a:p>
            <a:pPr marL="514350" indent="-514350" algn="l">
              <a:buFont typeface="+mj-lt"/>
              <a:buAutoNum type="arabicPeriod"/>
            </a:pPr>
            <a:r>
              <a:rPr lang="en-US" sz="2800" dirty="0">
                <a:latin typeface="Times New Roman" panose="02020603050405020304" pitchFamily="18" charset="0"/>
                <a:cs typeface="Times New Roman" panose="02020603050405020304" pitchFamily="18" charset="0"/>
              </a:rPr>
              <a:t>Features and Functionality</a:t>
            </a:r>
            <a:endParaRPr lang="en-US" sz="2800" b="0" i="0" dirty="0">
              <a:effectLst/>
              <a:latin typeface="Times New Roman" panose="02020603050405020304" pitchFamily="18" charset="0"/>
              <a:cs typeface="Times New Roman" panose="02020603050405020304" pitchFamily="18" charset="0"/>
            </a:endParaRPr>
          </a:p>
          <a:p>
            <a:pPr marL="514350" indent="-514350" algn="l">
              <a:buFont typeface="+mj-lt"/>
              <a:buAutoNum type="arabicPeriod"/>
            </a:pPr>
            <a:r>
              <a:rPr lang="en-US" sz="2800" b="0" i="0" dirty="0">
                <a:effectLst/>
                <a:latin typeface="Times New Roman" panose="02020603050405020304" pitchFamily="18" charset="0"/>
                <a:cs typeface="Times New Roman" panose="02020603050405020304" pitchFamily="18" charset="0"/>
              </a:rPr>
              <a:t>Results and </a:t>
            </a:r>
            <a:r>
              <a:rPr lang="en-US" sz="2800" dirty="0">
                <a:latin typeface="Times New Roman" panose="02020603050405020304" pitchFamily="18" charset="0"/>
                <a:cs typeface="Times New Roman" panose="02020603050405020304" pitchFamily="18" charset="0"/>
              </a:rPr>
              <a:t>Screenshots</a:t>
            </a:r>
          </a:p>
          <a:p>
            <a:pPr marL="514350" indent="-514350" algn="l">
              <a:buFont typeface="+mj-lt"/>
              <a:buAutoNum type="arabicPeriod"/>
            </a:pPr>
            <a:r>
              <a:rPr lang="en-US" sz="2800" b="0" i="0" dirty="0" err="1">
                <a:effectLst/>
                <a:latin typeface="Times New Roman" panose="02020603050405020304" pitchFamily="18" charset="0"/>
                <a:cs typeface="Times New Roman" panose="02020603050405020304" pitchFamily="18" charset="0"/>
              </a:rPr>
              <a:t>Github</a:t>
            </a:r>
            <a:r>
              <a:rPr lang="en-US" sz="2800" b="0" i="0" dirty="0">
                <a:effectLst/>
                <a:latin typeface="Times New Roman" panose="02020603050405020304" pitchFamily="18" charset="0"/>
                <a:cs typeface="Times New Roman" panose="02020603050405020304" pitchFamily="18" charset="0"/>
              </a:rPr>
              <a:t> li</a:t>
            </a:r>
            <a:r>
              <a:rPr lang="en-US" sz="2800" dirty="0">
                <a:latin typeface="Times New Roman" panose="02020603050405020304" pitchFamily="18" charset="0"/>
                <a:cs typeface="Times New Roman" panose="02020603050405020304" pitchFamily="18" charset="0"/>
              </a:rPr>
              <a:t>nk</a:t>
            </a:r>
            <a:endParaRPr lang="en-US" sz="2800" b="0" i="0" dirty="0">
              <a:effectLst/>
              <a:latin typeface="Times New Roman" panose="02020603050405020304" pitchFamily="18" charset="0"/>
              <a:cs typeface="Times New Roman" panose="02020603050405020304" pitchFamily="18" charset="0"/>
            </a:endParaRPr>
          </a:p>
          <a:p>
            <a:pPr marL="514350" indent="-514350" algn="l">
              <a:buFont typeface="+mj-lt"/>
              <a:buAutoNum type="arabicPeriod"/>
            </a:pPr>
            <a:r>
              <a:rPr lang="en-US" sz="2800" b="0" i="0" dirty="0">
                <a:effectLst/>
                <a:latin typeface="Times New Roman" panose="02020603050405020304" pitchFamily="18" charset="0"/>
                <a:cs typeface="Times New Roman" panose="02020603050405020304" pitchFamily="18" charset="0"/>
              </a:rPr>
              <a:t>Conclusion</a:t>
            </a:r>
          </a:p>
          <a:p>
            <a:endParaRPr lang="en-IN" sz="2800" dirty="0">
              <a:latin typeface="Times New Roman" panose="02020603050405020304" pitchFamily="18" charset="0"/>
              <a:cs typeface="Times New Roman" panose="02020603050405020304" pitchFamily="18" charset="0"/>
            </a:endParaRPr>
          </a:p>
        </p:txBody>
      </p:sp>
      <p:pic>
        <p:nvPicPr>
          <p:cNvPr id="3" name="Image 0" descr="preencoded.png">
            <a:extLst>
              <a:ext uri="{FF2B5EF4-FFF2-40B4-BE49-F238E27FC236}">
                <a16:creationId xmlns:a16="http://schemas.microsoft.com/office/drawing/2014/main" id="{F7ABB827-5B82-73CE-8589-7B22440C5A07}"/>
              </a:ext>
            </a:extLst>
          </p:cNvPr>
          <p:cNvPicPr>
            <a:picLocks noChangeAspect="1"/>
          </p:cNvPicPr>
          <p:nvPr/>
        </p:nvPicPr>
        <p:blipFill>
          <a:blip r:embed="rId2"/>
          <a:stretch>
            <a:fillRect/>
          </a:stretch>
        </p:blipFill>
        <p:spPr>
          <a:xfrm>
            <a:off x="6806878" y="916846"/>
            <a:ext cx="4645348" cy="464534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834072" y="575055"/>
            <a:ext cx="5636895" cy="678180"/>
          </a:xfrm>
          <a:prstGeom prst="rect">
            <a:avLst/>
          </a:prstGeom>
        </p:spPr>
        <p:txBody>
          <a:bodyPr vert="horz" wrap="square" lIns="0" tIns="16510" rIns="0" bIns="0" rtlCol="0">
            <a:spAutoFit/>
          </a:bodyPr>
          <a:lstStyle/>
          <a:p>
            <a:pPr marL="12700">
              <a:lnSpc>
                <a:spcPct val="100000"/>
              </a:lnSpc>
              <a:spcBef>
                <a:spcPts val="130"/>
              </a:spcBef>
              <a:tabLst>
                <a:tab pos="2727960" algn="l"/>
              </a:tabLst>
            </a:pPr>
            <a:r>
              <a:rPr sz="4250" spc="-20" dirty="0"/>
              <a:t>P</a:t>
            </a:r>
            <a:r>
              <a:rPr sz="4250" spc="15" dirty="0"/>
              <a:t>ROB</a:t>
            </a:r>
            <a:r>
              <a:rPr sz="4250" spc="55" dirty="0"/>
              <a:t>L</a:t>
            </a:r>
            <a:r>
              <a:rPr sz="4250" spc="-20" dirty="0"/>
              <a:t>E</a:t>
            </a:r>
            <a:r>
              <a:rPr sz="4250" spc="20" dirty="0"/>
              <a:t>M</a:t>
            </a:r>
            <a:r>
              <a:rPr lang="en-US" sz="4250" spc="20" dirty="0"/>
              <a:t>  </a:t>
            </a:r>
            <a:r>
              <a:rPr sz="4250" spc="10" dirty="0"/>
              <a:t>S</a:t>
            </a:r>
            <a:r>
              <a:rPr sz="4250" spc="-370" dirty="0"/>
              <a:t>T</a:t>
            </a:r>
            <a:r>
              <a:rPr sz="4250" spc="-375" dirty="0"/>
              <a:t>A</a:t>
            </a:r>
            <a:r>
              <a:rPr sz="4250" spc="15" dirty="0"/>
              <a:t>T</a:t>
            </a:r>
            <a:r>
              <a:rPr sz="4250" spc="-10" dirty="0"/>
              <a:t>E</a:t>
            </a:r>
            <a:r>
              <a:rPr sz="4250" spc="-20" dirty="0"/>
              <a:t>ME</a:t>
            </a:r>
            <a:r>
              <a:rPr sz="4250" spc="10" dirty="0"/>
              <a:t>NT</a:t>
            </a:r>
            <a:endParaRPr sz="4250" dirty="0"/>
          </a:p>
        </p:txBody>
      </p:sp>
      <p:sp>
        <p:nvSpPr>
          <p:cNvPr id="10" name="object 10"/>
          <p:cNvSpPr txBox="1">
            <a:spLocks noGrp="1"/>
          </p:cNvSpPr>
          <p:nvPr>
            <p:ph type="sldNum" sz="quarter" idx="12"/>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4</a:t>
            </a:fld>
            <a:endParaRPr spc="10" dirty="0"/>
          </a:p>
        </p:txBody>
      </p:sp>
      <p:sp>
        <p:nvSpPr>
          <p:cNvPr id="11" name="TextBox 10">
            <a:extLst>
              <a:ext uri="{FF2B5EF4-FFF2-40B4-BE49-F238E27FC236}">
                <a16:creationId xmlns:a16="http://schemas.microsoft.com/office/drawing/2014/main" id="{5650B08F-ACFE-EE39-9CFE-97EDD98B7437}"/>
              </a:ext>
            </a:extLst>
          </p:cNvPr>
          <p:cNvSpPr txBox="1"/>
          <p:nvPr/>
        </p:nvSpPr>
        <p:spPr>
          <a:xfrm>
            <a:off x="760877" y="1997839"/>
            <a:ext cx="6897357" cy="2862322"/>
          </a:xfrm>
          <a:prstGeom prst="rect">
            <a:avLst/>
          </a:prstGeom>
          <a:noFill/>
        </p:spPr>
        <p:txBody>
          <a:bodyPr wrap="square">
            <a:spAutoFit/>
          </a:bodyPr>
          <a:lstStyle/>
          <a:p>
            <a:r>
              <a:rPr lang="en-US" sz="2000" b="1" dirty="0"/>
              <a:t>Despite rapid technological growth, India continues to face critical challenges in agriculture, healthcare, and urban management due to limited access to timely information and efficient systems. Farmers struggle with unpredictable weather, crop diseases, and low productivity; rural populations face delayed or unaffordable healthcare; and urban cities suffer from traffic congestion, accidents, and pollution. Traditional systems are inefficient, leading to economic losses, poor health outcomes, fuel wastage, and reduced quality of life.</a:t>
            </a:r>
          </a:p>
        </p:txBody>
      </p:sp>
      <p:pic>
        <p:nvPicPr>
          <p:cNvPr id="3" name="Image 0" descr="preencoded.png">
            <a:extLst>
              <a:ext uri="{FF2B5EF4-FFF2-40B4-BE49-F238E27FC236}">
                <a16:creationId xmlns:a16="http://schemas.microsoft.com/office/drawing/2014/main" id="{5AB2DE9B-0075-3905-9F0B-02E8E91A6619}"/>
              </a:ext>
            </a:extLst>
          </p:cNvPr>
          <p:cNvPicPr>
            <a:picLocks noChangeAspect="1"/>
          </p:cNvPicPr>
          <p:nvPr/>
        </p:nvPicPr>
        <p:blipFill>
          <a:blip r:embed="rId2"/>
          <a:stretch>
            <a:fillRect/>
          </a:stretch>
        </p:blipFill>
        <p:spPr>
          <a:xfrm>
            <a:off x="7982445" y="1099453"/>
            <a:ext cx="3912633" cy="391263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685801" y="354513"/>
            <a:ext cx="5410199" cy="670696"/>
          </a:xfrm>
          <a:prstGeom prst="rect">
            <a:avLst/>
          </a:prstGeom>
        </p:spPr>
        <p:txBody>
          <a:bodyPr vert="horz" wrap="square" lIns="0" tIns="16510" rIns="0" bIns="0" rtlCol="0">
            <a:spAutoFit/>
          </a:bodyPr>
          <a:lstStyle/>
          <a:p>
            <a:pPr marL="12700">
              <a:lnSpc>
                <a:spcPct val="100000"/>
              </a:lnSpc>
              <a:spcBef>
                <a:spcPts val="130"/>
              </a:spcBef>
              <a:tabLst>
                <a:tab pos="2642870" algn="l"/>
              </a:tabLst>
            </a:pPr>
            <a:r>
              <a:rPr sz="4250" b="1" spc="5" dirty="0"/>
              <a:t>PROJECT</a:t>
            </a:r>
            <a:r>
              <a:rPr lang="en-US" sz="4250" b="1" spc="5" dirty="0"/>
              <a:t>  </a:t>
            </a:r>
            <a:r>
              <a:rPr sz="4250" b="1" spc="-20" dirty="0"/>
              <a:t>OVERVIEW</a:t>
            </a:r>
            <a:endParaRPr sz="4250" b="1" dirty="0"/>
          </a:p>
        </p:txBody>
      </p:sp>
      <p:sp>
        <p:nvSpPr>
          <p:cNvPr id="12" name="Text Placeholder 11">
            <a:extLst>
              <a:ext uri="{FF2B5EF4-FFF2-40B4-BE49-F238E27FC236}">
                <a16:creationId xmlns:a16="http://schemas.microsoft.com/office/drawing/2014/main" id="{588EAC1F-166E-2BD3-11B6-CE72CBF478E2}"/>
              </a:ext>
            </a:extLst>
          </p:cNvPr>
          <p:cNvSpPr>
            <a:spLocks noGrp="1"/>
          </p:cNvSpPr>
          <p:nvPr>
            <p:ph idx="1"/>
          </p:nvPr>
        </p:nvSpPr>
        <p:spPr>
          <a:xfrm>
            <a:off x="721872" y="800966"/>
            <a:ext cx="9544188" cy="6515330"/>
          </a:xfrm>
        </p:spPr>
        <p:txBody>
          <a:bodyPr>
            <a:noAutofit/>
          </a:bodyPr>
          <a:lstStyle/>
          <a:p>
            <a:pPr marL="285750" indent="-285750">
              <a:buFont typeface="Arial" panose="020B0604020202020204" pitchFamily="34" charset="0"/>
              <a:buChar char="•"/>
            </a:pPr>
            <a:r>
              <a:rPr lang="en-US" dirty="0"/>
              <a:t>This project leverages Machine Learning to address critical challenges in agriculture, healthcare, and urban management.
In agriculture, ML enables crop health monitoring, weather forecasting, and smart recommendations for irrigation and fertilizers, empowering farmers with data-driven decisions.
The goal is to increase productivity, reduce losses, and promote sustainable farming practices.
In healthcare, ML helps bridge rural healthcare gaps through disease detection, AI </a:t>
            </a:r>
            <a:r>
              <a:rPr lang="en-US" dirty="0" err="1"/>
              <a:t>chatbots</a:t>
            </a:r>
            <a:r>
              <a:rPr lang="en-US" dirty="0"/>
              <a:t> for primary consultations in local languages, and predictive outbreak tracking.
These solutions ensure affordable, accessible, and preventive healthcare for millions of people.
In urban management, ML is applied to intelligent traffic systems, using computer vision to detect congestion and accidents.
Reinforcement learning optimizes traffic signals, while predictive analytics improve public transport efficiency.
The overall outcome is reduced losses in agriculture, better healthcare delivery, smarter cities, less pollution, and an improved quality of life.</a:t>
            </a:r>
          </a:p>
          <a:p>
            <a:endParaRPr lang="en-US" dirty="0"/>
          </a:p>
        </p:txBody>
      </p:sp>
      <p:sp>
        <p:nvSpPr>
          <p:cNvPr id="10" name="object 10"/>
          <p:cNvSpPr txBox="1">
            <a:spLocks noGrp="1"/>
          </p:cNvSpPr>
          <p:nvPr>
            <p:ph type="sldNum" sz="quarter" idx="12"/>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5</a:t>
            </a:fld>
            <a:endParaRPr spc="1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588004" y="648574"/>
            <a:ext cx="10131425" cy="632224"/>
          </a:xfrm>
          <a:prstGeom prst="rect">
            <a:avLst/>
          </a:prstGeom>
        </p:spPr>
        <p:txBody>
          <a:bodyPr vert="horz" wrap="square" lIns="0" tIns="16510" rIns="0" bIns="0" rtlCol="0">
            <a:spAutoFit/>
          </a:bodyPr>
          <a:lstStyle/>
          <a:p>
            <a:pPr marL="12700">
              <a:lnSpc>
                <a:spcPct val="100000"/>
              </a:lnSpc>
              <a:spcBef>
                <a:spcPts val="130"/>
              </a:spcBef>
            </a:pPr>
            <a:r>
              <a:rPr sz="4000" b="1" spc="25" dirty="0"/>
              <a:t>W</a:t>
            </a:r>
            <a:r>
              <a:rPr sz="4000" b="1" spc="-20" dirty="0"/>
              <a:t>H</a:t>
            </a:r>
            <a:r>
              <a:rPr sz="4000" b="1" spc="20" dirty="0"/>
              <a:t>O</a:t>
            </a:r>
            <a:r>
              <a:rPr sz="4000" b="1" spc="-235" dirty="0"/>
              <a:t> </a:t>
            </a:r>
            <a:r>
              <a:rPr sz="4000" b="1" spc="-10" dirty="0"/>
              <a:t>AR</a:t>
            </a:r>
            <a:r>
              <a:rPr sz="4000" b="1" spc="15" dirty="0"/>
              <a:t>E</a:t>
            </a:r>
            <a:r>
              <a:rPr sz="4000" b="1" spc="-35" dirty="0"/>
              <a:t> </a:t>
            </a:r>
            <a:r>
              <a:rPr sz="4000" b="1" spc="-10" dirty="0"/>
              <a:t>T</a:t>
            </a:r>
            <a:r>
              <a:rPr sz="4000" b="1" spc="-15" dirty="0"/>
              <a:t>H</a:t>
            </a:r>
            <a:r>
              <a:rPr sz="4000" b="1" spc="15" dirty="0"/>
              <a:t>E</a:t>
            </a:r>
            <a:r>
              <a:rPr sz="4000" b="1" spc="-35" dirty="0"/>
              <a:t> </a:t>
            </a:r>
            <a:r>
              <a:rPr sz="4000" b="1" spc="-20" dirty="0"/>
              <a:t>E</a:t>
            </a:r>
            <a:r>
              <a:rPr sz="4000" b="1" spc="30" dirty="0"/>
              <a:t>N</a:t>
            </a:r>
            <a:r>
              <a:rPr sz="4000" b="1" spc="15" dirty="0"/>
              <a:t>D</a:t>
            </a:r>
            <a:r>
              <a:rPr sz="4000" b="1" spc="-45" dirty="0"/>
              <a:t> </a:t>
            </a:r>
            <a:r>
              <a:rPr sz="4000" b="1" dirty="0"/>
              <a:t>U</a:t>
            </a:r>
            <a:r>
              <a:rPr sz="4000" b="1" spc="10" dirty="0"/>
              <a:t>S</a:t>
            </a:r>
            <a:r>
              <a:rPr sz="4000" b="1" spc="-25" dirty="0"/>
              <a:t>E</a:t>
            </a:r>
            <a:r>
              <a:rPr sz="4000" b="1" spc="-10" dirty="0"/>
              <a:t>R</a:t>
            </a:r>
            <a:r>
              <a:rPr sz="4000" b="1" spc="5" dirty="0"/>
              <a:t>S?</a:t>
            </a:r>
            <a:endParaRPr sz="4000" b="1" dirty="0"/>
          </a:p>
        </p:txBody>
      </p:sp>
      <p:sp>
        <p:nvSpPr>
          <p:cNvPr id="10" name="Text Placeholder 9">
            <a:extLst>
              <a:ext uri="{FF2B5EF4-FFF2-40B4-BE49-F238E27FC236}">
                <a16:creationId xmlns:a16="http://schemas.microsoft.com/office/drawing/2014/main" id="{BA0317EA-2B8A-5626-22D2-D14735F78C7A}"/>
              </a:ext>
            </a:extLst>
          </p:cNvPr>
          <p:cNvSpPr>
            <a:spLocks noGrp="1"/>
          </p:cNvSpPr>
          <p:nvPr>
            <p:ph idx="1"/>
          </p:nvPr>
        </p:nvSpPr>
        <p:spPr>
          <a:xfrm>
            <a:off x="0" y="1100214"/>
            <a:ext cx="9850410" cy="5305475"/>
          </a:xfrm>
        </p:spPr>
        <p:txBody>
          <a:bodyPr>
            <a:normAutofit/>
          </a:bodyPr>
          <a:lstStyle/>
          <a:p>
            <a:pPr marL="285750" indent="-285750">
              <a:buFont typeface="Arial" panose="020B0604020202020204" pitchFamily="34" charset="0"/>
              <a:buChar char="•"/>
            </a:pPr>
            <a:r>
              <a:rPr lang="en-US" dirty="0"/>
              <a:t>Farmers – use AI tools for crop monitoring, weather forecasting, and better yield.
Agricultural cooperatives – analyze large-scale farming data for planning.
Government agencies – support policy-making, subsidies, and rural development.
</a:t>
            </a:r>
            <a:r>
              <a:rPr lang="en-US" dirty="0" err="1"/>
              <a:t>Agri</a:t>
            </a:r>
            <a:r>
              <a:rPr lang="en-US" dirty="0"/>
              <a:t>-tech start-ups – develop innovative, data-driven solutions for agriculture.
Patients in rural &amp; semi-urban areas – gain faster, affordable diagnosis and treatment.
Doctors and healthcare workers – make accurate decisions with AI-powered tools.
Public health organizations – track and manage disease outbreaks effectively.
Government healthcare schemes – ensure wider healthcare accessibility.
Daily commuters – benefit from reduced traffic congestion and safer travel.
Traffic police – monitor, detect, and respond quickly to incidents.
Public transport authorities – plan efficient routes with predictive analytics.
City planners &amp; Smart City projects – design sustainable urban infrastructure.</a:t>
            </a:r>
          </a:p>
        </p:txBody>
      </p:sp>
      <p:pic>
        <p:nvPicPr>
          <p:cNvPr id="3" name="Image 1" descr="preencoded.png">
            <a:extLst>
              <a:ext uri="{FF2B5EF4-FFF2-40B4-BE49-F238E27FC236}">
                <a16:creationId xmlns:a16="http://schemas.microsoft.com/office/drawing/2014/main" id="{0C26ED58-B97C-9A59-5EC6-BA5BE9D965AB}"/>
              </a:ext>
            </a:extLst>
          </p:cNvPr>
          <p:cNvPicPr>
            <a:picLocks noChangeAspect="1"/>
          </p:cNvPicPr>
          <p:nvPr/>
        </p:nvPicPr>
        <p:blipFill>
          <a:blip r:embed="rId2"/>
          <a:stretch>
            <a:fillRect/>
          </a:stretch>
        </p:blipFill>
        <p:spPr>
          <a:xfrm>
            <a:off x="8612132" y="1898140"/>
            <a:ext cx="3061720" cy="306172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367962" y="780363"/>
            <a:ext cx="10131425" cy="629018"/>
          </a:xfrm>
          <a:prstGeom prst="rect">
            <a:avLst/>
          </a:prstGeom>
        </p:spPr>
        <p:txBody>
          <a:bodyPr vert="horz" wrap="square" lIns="0" tIns="13335" rIns="0" bIns="0" rtlCol="0">
            <a:spAutoFit/>
          </a:bodyPr>
          <a:lstStyle/>
          <a:p>
            <a:pPr marL="12700">
              <a:lnSpc>
                <a:spcPct val="100000"/>
              </a:lnSpc>
              <a:spcBef>
                <a:spcPts val="105"/>
              </a:spcBef>
            </a:pPr>
            <a:r>
              <a:rPr lang="en-IN" sz="4000" b="1" spc="10" dirty="0"/>
              <a:t>TOOLS AND TECHNIQUES</a:t>
            </a:r>
            <a:endParaRPr sz="4000" b="1" dirty="0"/>
          </a:p>
        </p:txBody>
      </p:sp>
      <p:sp>
        <p:nvSpPr>
          <p:cNvPr id="11" name="Text Placeholder 10">
            <a:extLst>
              <a:ext uri="{FF2B5EF4-FFF2-40B4-BE49-F238E27FC236}">
                <a16:creationId xmlns:a16="http://schemas.microsoft.com/office/drawing/2014/main" id="{B0E0F0C6-E18F-725B-850B-1544B8C8DFBD}"/>
              </a:ext>
            </a:extLst>
          </p:cNvPr>
          <p:cNvSpPr>
            <a:spLocks noGrp="1"/>
          </p:cNvSpPr>
          <p:nvPr>
            <p:ph idx="1"/>
          </p:nvPr>
        </p:nvSpPr>
        <p:spPr>
          <a:xfrm>
            <a:off x="776311" y="1598909"/>
            <a:ext cx="10131425" cy="5173519"/>
          </a:xfrm>
        </p:spPr>
        <p:txBody>
          <a:bodyPr>
            <a:normAutofit/>
          </a:bodyPr>
          <a:lstStyle/>
          <a:p>
            <a:pPr marL="285750" indent="-285750">
              <a:buFont typeface="Arial" panose="020B0604020202020204" pitchFamily="34" charset="0"/>
              <a:buChar char="•"/>
            </a:pPr>
            <a:r>
              <a:rPr lang="en-US" dirty="0"/>
              <a:t>Programming Language: Python as the primary language for ML development.
Machine Learning Libraries: </a:t>
            </a:r>
            <a:r>
              <a:rPr lang="en-US" dirty="0" err="1"/>
              <a:t>Scikit</a:t>
            </a:r>
            <a:r>
              <a:rPr lang="en-US" dirty="0"/>
              <a:t>-learn, </a:t>
            </a:r>
            <a:r>
              <a:rPr lang="en-US" dirty="0" err="1"/>
              <a:t>TensorFlow</a:t>
            </a:r>
            <a:r>
              <a:rPr lang="en-US" dirty="0"/>
              <a:t>, </a:t>
            </a:r>
            <a:r>
              <a:rPr lang="en-US" dirty="0" err="1"/>
              <a:t>PyTorch</a:t>
            </a:r>
            <a:r>
              <a:rPr lang="en-US" dirty="0"/>
              <a:t> for building and training models.
Computer Vision Tools: </a:t>
            </a:r>
            <a:r>
              <a:rPr lang="en-US" dirty="0" err="1"/>
              <a:t>OpenCV</a:t>
            </a:r>
            <a:r>
              <a:rPr lang="en-US" dirty="0"/>
              <a:t> for crop monitoring, traffic analysis, and disease detection.
Natural Language Processing (NLP): For </a:t>
            </a:r>
            <a:r>
              <a:rPr lang="en-US" dirty="0" err="1"/>
              <a:t>chatbots</a:t>
            </a:r>
            <a:r>
              <a:rPr lang="en-US" dirty="0"/>
              <a:t>, medical report analysis, and smart assistants.
Development Platforms: </a:t>
            </a:r>
            <a:r>
              <a:rPr lang="en-US" dirty="0" err="1"/>
              <a:t>Jupyter</a:t>
            </a:r>
            <a:r>
              <a:rPr lang="en-US" dirty="0"/>
              <a:t> Notebook / Google </a:t>
            </a:r>
            <a:r>
              <a:rPr lang="en-US" dirty="0" err="1"/>
              <a:t>Colab</a:t>
            </a:r>
            <a:r>
              <a:rPr lang="en-US" dirty="0"/>
              <a:t> for experimentation and coding.
Big Data Handling: Pandas, </a:t>
            </a:r>
            <a:r>
              <a:rPr lang="en-US" dirty="0" err="1"/>
              <a:t>NumPy</a:t>
            </a:r>
            <a:r>
              <a:rPr lang="en-US" dirty="0"/>
              <a:t> for data preprocessing and large-scale dataset management.
Visualization Libraries: </a:t>
            </a:r>
            <a:r>
              <a:rPr lang="en-US" dirty="0" err="1"/>
              <a:t>Matplotlib</a:t>
            </a:r>
            <a:r>
              <a:rPr lang="en-US" dirty="0"/>
              <a:t>, </a:t>
            </a:r>
            <a:r>
              <a:rPr lang="en-US" dirty="0" err="1"/>
              <a:t>Seaborn</a:t>
            </a:r>
            <a:r>
              <a:rPr lang="en-US" dirty="0"/>
              <a:t>, </a:t>
            </a:r>
            <a:r>
              <a:rPr lang="en-US" dirty="0" err="1"/>
              <a:t>Plotly</a:t>
            </a:r>
            <a:r>
              <a:rPr lang="en-US" dirty="0"/>
              <a:t> for data insights and reporting.
Cloud Platforms: AWS, Google Cloud, Azure for scalable storage, model deployment, and APIs.
Version Control: GitHub for collaboration and project management.
Integration Tools: APIs for connecting ML models with mobile and web applications.
Together, these tools help build smart, scalable, and impactful real-world ML solutions.</a:t>
            </a:r>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8</a:t>
            </a:fld>
            <a:endParaRPr sz="1100">
              <a:latin typeface="Trebuchet MS"/>
              <a:cs typeface="Trebuchet MS"/>
            </a:endParaRPr>
          </a:p>
        </p:txBody>
      </p:sp>
      <p:sp>
        <p:nvSpPr>
          <p:cNvPr id="8" name="object 8"/>
          <p:cNvSpPr txBox="1"/>
          <p:nvPr/>
        </p:nvSpPr>
        <p:spPr>
          <a:xfrm>
            <a:off x="739775" y="291147"/>
            <a:ext cx="8794750" cy="629018"/>
          </a:xfrm>
          <a:prstGeom prst="rect">
            <a:avLst/>
          </a:prstGeom>
        </p:spPr>
        <p:txBody>
          <a:bodyPr vert="horz" wrap="square" lIns="0" tIns="13335" rIns="0" bIns="0" rtlCol="0">
            <a:spAutoFit/>
          </a:bodyPr>
          <a:lstStyle/>
          <a:p>
            <a:pPr marL="12700">
              <a:lnSpc>
                <a:spcPct val="100000"/>
              </a:lnSpc>
              <a:spcBef>
                <a:spcPts val="105"/>
              </a:spcBef>
            </a:pPr>
            <a:r>
              <a:rPr lang="en-IN" sz="4000" b="1" spc="15" dirty="0">
                <a:latin typeface="Trebuchet MS"/>
                <a:cs typeface="Trebuchet MS"/>
              </a:rPr>
              <a:t>POTFOLIO DESIGN AND LAYOUT</a:t>
            </a:r>
            <a:endParaRPr sz="4000" dirty="0">
              <a:latin typeface="Trebuchet MS"/>
              <a:cs typeface="Trebuchet MS"/>
            </a:endParaRPr>
          </a:p>
        </p:txBody>
      </p:sp>
      <p:sp>
        <p:nvSpPr>
          <p:cNvPr id="3" name="Text Placeholder 2">
            <a:extLst>
              <a:ext uri="{FF2B5EF4-FFF2-40B4-BE49-F238E27FC236}">
                <a16:creationId xmlns:a16="http://schemas.microsoft.com/office/drawing/2014/main" id="{579B2132-B0ED-99FB-3EBB-4697F57874FB}"/>
              </a:ext>
            </a:extLst>
          </p:cNvPr>
          <p:cNvSpPr>
            <a:spLocks noGrp="1"/>
          </p:cNvSpPr>
          <p:nvPr>
            <p:ph idx="1"/>
          </p:nvPr>
        </p:nvSpPr>
        <p:spPr>
          <a:xfrm>
            <a:off x="861689" y="1393603"/>
            <a:ext cx="10042653" cy="4950963"/>
          </a:xfrm>
        </p:spPr>
        <p:txBody>
          <a:bodyPr>
            <a:noAutofit/>
          </a:bodyPr>
          <a:lstStyle/>
          <a:p>
            <a:pPr marL="285750" indent="-285750">
              <a:buFont typeface="Arial" panose="020B0604020202020204" pitchFamily="34" charset="0"/>
              <a:buChar char="•"/>
            </a:pPr>
            <a:r>
              <a:rPr lang="en-US" dirty="0"/>
              <a:t>The design uses a modern and simple interface with clear navigation.
The Home section introduces the student with name, tagline, and key focus: “Machine Learning: Unlocking the Power of Data”.
The About Me section highlights passion for ML, career goals, and interest in building intelligent data-driven solutions.
The Projects section showcases 3 major ML applications:
       1. Customer Churn Prediction – identifying customers likely to leave a service.
       2. Sentiment Analysis on Social Media – understanding opinions and feedback.</a:t>
            </a:r>
          </a:p>
          <a:p>
            <a:pPr marL="285750" indent="-285750">
              <a:buFont typeface="Arial" panose="020B0604020202020204" pitchFamily="34" charset="0"/>
              <a:buChar char="•"/>
            </a:pPr>
            <a:r>
              <a:rPr lang="en-US" dirty="0"/>
              <a:t>       3. Predictive Healthcare (Disease Prediction) – supporting faster and accurate medical insights.
Each project card includes a title, short description, and clear layout for easy understanding.
The Contact section provides a simple way for direct communication.
The portfolio is responsive, working smoothly on mobile, tablet, and desktop.
The layout balances professionalism and creativity, leaving a strong impression.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6195E-16D6-79D8-7A9F-F8EB1FE9E212}"/>
              </a:ext>
            </a:extLst>
          </p:cNvPr>
          <p:cNvSpPr>
            <a:spLocks noGrp="1"/>
          </p:cNvSpPr>
          <p:nvPr>
            <p:ph type="title"/>
          </p:nvPr>
        </p:nvSpPr>
        <p:spPr>
          <a:xfrm>
            <a:off x="965743" y="181740"/>
            <a:ext cx="9533644" cy="747330"/>
          </a:xfrm>
        </p:spPr>
        <p:txBody>
          <a:bodyPr>
            <a:normAutofit/>
          </a:bodyPr>
          <a:lstStyle/>
          <a:p>
            <a:r>
              <a:rPr lang="en-IN" sz="4000" b="1" dirty="0"/>
              <a:t>FEATURES AND FUNCTIONALITY</a:t>
            </a:r>
          </a:p>
        </p:txBody>
      </p:sp>
      <p:sp>
        <p:nvSpPr>
          <p:cNvPr id="3" name="Text Placeholder 2">
            <a:extLst>
              <a:ext uri="{FF2B5EF4-FFF2-40B4-BE49-F238E27FC236}">
                <a16:creationId xmlns:a16="http://schemas.microsoft.com/office/drawing/2014/main" id="{47078AF1-D1A8-057D-F071-319A73E1721B}"/>
              </a:ext>
            </a:extLst>
          </p:cNvPr>
          <p:cNvSpPr>
            <a:spLocks noGrp="1"/>
          </p:cNvSpPr>
          <p:nvPr>
            <p:ph idx="1"/>
          </p:nvPr>
        </p:nvSpPr>
        <p:spPr>
          <a:xfrm>
            <a:off x="549132" y="1375903"/>
            <a:ext cx="11076462" cy="4919766"/>
          </a:xfrm>
        </p:spPr>
        <p:txBody>
          <a:bodyPr>
            <a:normAutofit fontScale="92500" lnSpcReduction="20000"/>
          </a:bodyPr>
          <a:lstStyle/>
          <a:p>
            <a:pPr marL="285750" indent="-285750">
              <a:buFont typeface="Arial" panose="020B0604020202020204" pitchFamily="34" charset="0"/>
              <a:buChar char="•"/>
            </a:pPr>
            <a:r>
              <a:rPr lang="en-US" dirty="0"/>
              <a:t>Showcases Real-World ML Projects
Displays three end-to-end machine learning projects:
Customer Churn Prediction
Sentiment Analysis on Social Media
Predictive Healthcare (Disease Prediction).
Clean and Simple User Interface: Easy-to-navigate design highlighting projects and achievements.
Problem Statements &amp; Solutions: Clearly defines the real-world problems tackled and the ML-driven solutions provided.
Technical Tools &amp; Techniques: Highlights tools like Python, </a:t>
            </a:r>
            <a:r>
              <a:rPr lang="en-US" dirty="0" err="1"/>
              <a:t>Scikit</a:t>
            </a:r>
            <a:r>
              <a:rPr lang="en-US" dirty="0"/>
              <a:t>-learn, </a:t>
            </a:r>
            <a:r>
              <a:rPr lang="en-US" dirty="0" err="1"/>
              <a:t>TensorFlow</a:t>
            </a:r>
            <a:r>
              <a:rPr lang="en-US" dirty="0"/>
              <a:t>, NLP techniques, and deployment frameworks.
Responsive Design: Works seamlessly on laptops, tablets, and mobile devices.
About Me Section: Introduces the portfolio owner with career goals, passion for ML, and academic journey.
Contact &amp; Collaboration Option: Allows easy communication for networking, internships, or project collaborations.
Professional Branding: Builds credibility by showcasing hands-on ML expertise and deployment-ready projects.
Portfolio Value: Serves as a strong academic and career portfolio for placements, higher studies, or research opportunities.</a:t>
            </a:r>
          </a:p>
        </p:txBody>
      </p:sp>
    </p:spTree>
    <p:extLst>
      <p:ext uri="{BB962C8B-B14F-4D97-AF65-F5344CB8AC3E}">
        <p14:creationId xmlns:p14="http://schemas.microsoft.com/office/powerpoint/2010/main" val="27206606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336</TotalTime>
  <Words>87</Words>
  <Application>Microsoft Office PowerPoint</Application>
  <PresentationFormat>Widescreen</PresentationFormat>
  <Paragraphs>39</Paragraphs>
  <Slides>13</Slides>
  <Notes>1</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Celestial</vt:lpstr>
      <vt:lpstr>Digital  Portfolio  </vt:lpstr>
      <vt:lpstr>PROJECT  TITLE</vt:lpstr>
      <vt:lpstr>AGENDA</vt:lpstr>
      <vt:lpstr>PROBLEM  STATEMENT</vt:lpstr>
      <vt:lpstr>PROJECT  OVERVIEW</vt:lpstr>
      <vt:lpstr>WHO ARE THE END USERS?</vt:lpstr>
      <vt:lpstr>TOOLS AND TECHNIQUES</vt:lpstr>
      <vt:lpstr>PowerPoint Presentation</vt:lpstr>
      <vt:lpstr>FEATURES AND FUNCTIONALITY</vt:lpstr>
      <vt:lpstr>RESULTS AND SCREENSHOTS</vt:lpstr>
      <vt:lpstr>Github link</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Mask Detection using Convolutional Neural Network (CNN)  </dc:title>
  <dc:creator>Konduru Narasimha</dc:creator>
  <cp:lastModifiedBy>Kanmani M</cp:lastModifiedBy>
  <cp:revision>37</cp:revision>
  <dcterms:created xsi:type="dcterms:W3CDTF">2024-03-29T15:07:22Z</dcterms:created>
  <dcterms:modified xsi:type="dcterms:W3CDTF">2025-09-04T08:18:43Z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2024-03-21T00:00:00Z</vt:filetime>
  </property>
  <property fmtid="{D5CDD505-2E9C-101B-9397-08002B2CF9AE}" pid="3" name="LastSaved">
    <vt:filetime>2024-03-29T00:00:00Z</vt:filetime>
  </property>
</Properties>
</file>